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4" r:id="rId2"/>
    <p:sldMasterId id="2147483670" r:id="rId3"/>
  </p:sldMasterIdLst>
  <p:notesMasterIdLst>
    <p:notesMasterId r:id="rId26"/>
  </p:notesMasterIdLst>
  <p:sldIdLst>
    <p:sldId id="289" r:id="rId4"/>
    <p:sldId id="663" r:id="rId5"/>
    <p:sldId id="656" r:id="rId6"/>
    <p:sldId id="646" r:id="rId7"/>
    <p:sldId id="647" r:id="rId8"/>
    <p:sldId id="638" r:id="rId9"/>
    <p:sldId id="657" r:id="rId10"/>
    <p:sldId id="658" r:id="rId11"/>
    <p:sldId id="659" r:id="rId12"/>
    <p:sldId id="641" r:id="rId13"/>
    <p:sldId id="648" r:id="rId14"/>
    <p:sldId id="642" r:id="rId15"/>
    <p:sldId id="649" r:id="rId16"/>
    <p:sldId id="634" r:id="rId17"/>
    <p:sldId id="660" r:id="rId18"/>
    <p:sldId id="661" r:id="rId19"/>
    <p:sldId id="650" r:id="rId20"/>
    <p:sldId id="639" r:id="rId21"/>
    <p:sldId id="662" r:id="rId22"/>
    <p:sldId id="665" r:id="rId23"/>
    <p:sldId id="664" r:id="rId24"/>
    <p:sldId id="312" r:id="rId25"/>
  </p:sldIdLst>
  <p:sldSz cx="9144000" cy="5143500" type="screen16x9"/>
  <p:notesSz cx="6858000" cy="9144000"/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1968" userDrawn="1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pos="1728">
          <p15:clr>
            <a:srgbClr val="A4A3A4"/>
          </p15:clr>
        </p15:guide>
        <p15:guide id="5" pos="2016">
          <p15:clr>
            <a:srgbClr val="A4A3A4"/>
          </p15:clr>
        </p15:guide>
        <p15:guide id="6" orient="horz" pos="2244">
          <p15:clr>
            <a:srgbClr val="A4A3A4"/>
          </p15:clr>
        </p15:guide>
        <p15:guide id="7" orient="horz" pos="948">
          <p15:clr>
            <a:srgbClr val="A4A3A4"/>
          </p15:clr>
        </p15:guide>
        <p15:guide id="8" pos="1872">
          <p15:clr>
            <a:srgbClr val="A4A3A4"/>
          </p15:clr>
        </p15:guide>
        <p15:guide id="9" pos="2544">
          <p15:clr>
            <a:srgbClr val="A4A3A4"/>
          </p15:clr>
        </p15:guide>
        <p15:guide id="10" orient="horz" pos="2100">
          <p15:clr>
            <a:srgbClr val="A4A3A4"/>
          </p15:clr>
        </p15:guide>
        <p15:guide id="11" orient="horz" pos="228">
          <p15:clr>
            <a:srgbClr val="A4A3A4"/>
          </p15:clr>
        </p15:guide>
        <p15:guide id="12" orient="horz" pos="2288">
          <p15:clr>
            <a:srgbClr val="A4A3A4"/>
          </p15:clr>
        </p15:guide>
        <p15:guide id="13" pos="1632">
          <p15:clr>
            <a:srgbClr val="A4A3A4"/>
          </p15:clr>
        </p15:guide>
        <p15:guide id="14" pos="1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041"/>
    <a:srgbClr val="33ACD9"/>
    <a:srgbClr val="3CBEEC"/>
    <a:srgbClr val="FFFFFF"/>
    <a:srgbClr val="FDD7CB"/>
    <a:srgbClr val="E7EDF2"/>
    <a:srgbClr val="E3EE3A"/>
    <a:srgbClr val="2FFCFA"/>
    <a:srgbClr val="EB0A16"/>
    <a:srgbClr val="E9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4700" autoAdjust="0"/>
  </p:normalViewPr>
  <p:slideViewPr>
    <p:cSldViewPr>
      <p:cViewPr varScale="1">
        <p:scale>
          <a:sx n="150" d="100"/>
          <a:sy n="150" d="100"/>
        </p:scale>
        <p:origin x="456" y="126"/>
      </p:cViewPr>
      <p:guideLst>
        <p:guide orient="horz" pos="1008"/>
        <p:guide pos="1968"/>
        <p:guide orient="horz" pos="756"/>
        <p:guide pos="1728"/>
        <p:guide pos="2016"/>
        <p:guide orient="horz" pos="2244"/>
        <p:guide orient="horz" pos="948"/>
        <p:guide pos="1872"/>
        <p:guide pos="2544"/>
        <p:guide orient="horz" pos="2100"/>
        <p:guide orient="horz" pos="228"/>
        <p:guide orient="horz" pos="2288"/>
        <p:guide pos="1632"/>
        <p:guide pos="1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544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21DBB-493F-45FC-B516-95691ED05B89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24DA6-3CD8-4762-9CE8-B1DCA4D27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Recommending picking out he most interesting</a:t>
            </a:r>
            <a:r>
              <a:rPr lang="en-US" baseline="0" dirty="0"/>
              <a:t> and important parts from </a:t>
            </a:r>
            <a:r>
              <a:rPr lang="en-US" baseline="0"/>
              <a:t>your documentation.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19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34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62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5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5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6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6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96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06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8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Recommending picking out he most interesting</a:t>
            </a:r>
            <a:r>
              <a:rPr lang="en-US" baseline="0" dirty="0"/>
              <a:t> and important parts from </a:t>
            </a:r>
            <a:r>
              <a:rPr lang="en-US" baseline="0"/>
              <a:t>your documentation.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19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96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8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8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7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84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8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82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82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24DA6-3CD8-4762-9CE8-B1DCA4D276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8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375" y="3146981"/>
            <a:ext cx="8237540" cy="1151229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0380" y="361510"/>
            <a:ext cx="8237539" cy="27163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>
              <a:defRPr sz="3200" spc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035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73A6-2D60-2B48-B8B3-E035EA755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E0F5E-BFB5-4448-AD38-00510D743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C226A-EC8C-404D-983D-A28A4A6A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65BA9-FC97-434B-A6F8-5DCA5C2C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D8415-D464-8F4C-92A2-983BA767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4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53C1-867A-6E4B-A31E-56AD5E31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71F0-B9A1-1249-9F16-88DB738D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AD13B-C2D3-2343-AB58-A217484E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4D46E-14DA-0C4F-8041-CE122052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FD3EB-A127-DE47-B483-224CC38A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50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0035-2C48-E44D-9776-B7884ADA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FDEFE-2D56-B544-A9E5-A79CF58FE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30275-76B0-9644-9B11-4459FCC2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5BE21-0CBE-C247-AD0D-37AC866B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1101-76D3-CD42-8D6E-EA52F9E8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14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0CC0-3C7B-4E4C-A157-EDF89B2E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34AD9-D57B-5A48-8E1A-D0DDA5634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C428B-F825-D541-9F9B-96211A2F0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A929D-048F-F644-9971-E99EAC6E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73A3F-4FEE-C045-9364-0344F749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2498B-EBE1-0D4A-940A-33FEC200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46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16AAE-A722-0C41-B1FD-6CDC2F57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D064B-843D-1A40-8409-7E19AC580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4F846-2A00-8545-8080-F4529A228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3268F-8F98-204A-84DB-CF9579532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FE78A6-ECBD-5845-9FE1-2CCB65E18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9F99ED-51B2-3B48-B10A-40885667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0B0BE-30DA-B44F-BC4F-CB2C9C7F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0488E-E2F0-1B46-B846-5D6CAFAE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1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6E54-633F-7B46-AE93-F217675B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CD778-CDBD-604A-8B2C-E675A4E0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6C886-B99B-1342-B3F7-FB4FBA95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1D174-C27A-E44A-8246-CF5E713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18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55C42C-4C96-ED48-B121-606ECAEF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C6178-EBD8-B84A-8665-ED4A3EB1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E8D1C-DDC4-0E4F-A8C0-BB6F3CE1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56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379A-9C7C-F94F-BA40-8DA92707B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A819-C81D-594D-AC56-8616165BF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E6FE2-ADDC-6A4E-BD0A-407514E70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EF921-514F-264C-9C69-3D54483E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7CE9C-449B-D340-B886-62862331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98E0C-0249-3344-8E2B-A78C8C57D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28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17B4-4903-7A42-A44F-A73C37E9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E0142-4959-1145-9873-C0A7AB3F90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6043F-DAFC-894C-926E-E78394DB9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D746F-0E33-2047-BC13-D3DEB553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C13BB-8761-8844-AF14-4747766C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6A71A-350C-7741-B52F-57C4A4CC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73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56C6-8750-284A-908F-816FC39D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8984CD-3C08-D943-A380-56CDF013D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ED892-0894-A845-9C3B-E4F1E027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6A376-CDE4-E646-BA82-413ACF4F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3BDC-B846-4146-94D5-90CD612D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uge Chapter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85750" y="2648619"/>
            <a:ext cx="7639050" cy="1502236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algn="r">
              <a:lnSpc>
                <a:spcPts val="7600"/>
              </a:lnSpc>
              <a:defRPr sz="3600" spc="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3" name="Picture 2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8088630" y="3718467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12033-6CC8-514A-A2E7-C5AD0AED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46A13-2B9C-9A40-AF2E-7BFFC44A5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A0B9-C5F8-964C-AC46-FCAE1637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1C398-DF02-9445-AA38-C24A98D7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77507-84B5-DA4A-9428-C40C1292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937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0375" y="3146981"/>
            <a:ext cx="8237540" cy="1151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2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0380" y="361510"/>
            <a:ext cx="8237539" cy="27163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>
              <a:defRPr sz="4400" spc="-15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91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81"/>
            <a:ext cx="8229600" cy="4249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1015"/>
            <a:ext cx="8229600" cy="37936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03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-15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38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4" name="Picture 3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" y="610649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8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3600" b="1" cap="none" spc="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296" y="3461007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5" name="Picture 4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" y="610649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5599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5419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965599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445419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7" name="Picture 6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880" y="610649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554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CEB9579-C955-7C47-B61B-3D3694CDA7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AU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Kaggle Winner Presentation Template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C09AC-8B6B-F448-843A-DB04190BFD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9" y="4794706"/>
            <a:ext cx="557815" cy="21544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D2B0A2-3C70-5844-9E30-33CA803F9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defRPr>
            </a:lvl1pPr>
          </a:lstStyle>
          <a:p>
            <a:fld id="{01C92930-73F8-B348-8FEB-D0D1FCF46F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4851" y="470395"/>
            <a:ext cx="2703516" cy="783236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756" y="470039"/>
            <a:ext cx="4593838" cy="394506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851" y="1254561"/>
            <a:ext cx="2703516" cy="3161831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bb_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5196" y="786102"/>
            <a:ext cx="201168" cy="1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0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NUL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Arial Narrow" pitchFamily="34" charset="0"/>
          <a:ea typeface="ＭＳ Ｐゴシック" charset="-128"/>
          <a:cs typeface="Arial Narrow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6pPr>
      <a:lvl7pPr marL="914355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9pPr>
    </p:titleStyle>
    <p:bodyStyle>
      <a:lvl1pPr marL="342884" indent="-34288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Verdana"/>
          <a:ea typeface="ＭＳ Ｐゴシック" charset="-128"/>
          <a:cs typeface="MS PGothic" pitchFamily="34" charset="-128"/>
        </a:defRPr>
      </a:lvl1pPr>
      <a:lvl2pPr marL="742913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Verdana"/>
          <a:ea typeface="ＭＳ Ｐゴシック" charset="-128"/>
          <a:cs typeface="+mn-cs"/>
        </a:defRPr>
      </a:lvl2pPr>
      <a:lvl3pPr marL="1142944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Verdana"/>
          <a:ea typeface="ＭＳ Ｐゴシック" charset="-128"/>
          <a:cs typeface="+mn-cs"/>
        </a:defRPr>
      </a:lvl3pPr>
      <a:lvl4pPr marL="1600120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Verdana"/>
          <a:ea typeface="ＭＳ Ｐゴシック" charset="-128"/>
          <a:cs typeface="+mn-cs"/>
        </a:defRPr>
      </a:lvl4pPr>
      <a:lvl5pPr marL="2057297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Verdana"/>
          <a:ea typeface="ＭＳ Ｐゴシック" charset="-128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DC40F-1005-AE4C-8E0E-45AF9DB46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92930-73F8-B348-8FEB-D0D1FCF46FB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85ACEEA-10A5-FD40-B6B7-7E89F11967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AU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Kaggle Winner Presentation Template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08CC8-0489-144E-AAE3-3F7A78F2885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9" y="4794706"/>
            <a:ext cx="557815" cy="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7"/>
            <a:ext cx="82296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801689"/>
            <a:ext cx="8229600" cy="379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5124" name="Picture 3" descr="C:\Users\rowan\Desktop\Kaggle\ppt\kaggle-logo-final-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63" y="4813301"/>
            <a:ext cx="919162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Verdana"/>
          <a:ea typeface="ＭＳ Ｐゴシック" charset="-128"/>
          <a:cs typeface="MS PGothic" pitchFamily="34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  <a:ea typeface="ＭＳ Ｐゴシック" charset="-128"/>
          <a:cs typeface="MS PGothic" pitchFamily="34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6pPr>
      <a:lvl7pPr marL="914355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itchFamily="34" charset="0"/>
        </a:defRPr>
      </a:lvl9pPr>
    </p:titleStyle>
    <p:bodyStyle>
      <a:lvl1pPr marL="342884" indent="-342884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Verdana"/>
          <a:ea typeface="ＭＳ Ｐゴシック" charset="-128"/>
          <a:cs typeface="MS PGothic" pitchFamily="34" charset="-128"/>
        </a:defRPr>
      </a:lvl1pPr>
      <a:lvl2pPr marL="742913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Verdana"/>
          <a:ea typeface="ＭＳ Ｐゴシック" charset="-128"/>
          <a:cs typeface="+mn-cs"/>
        </a:defRPr>
      </a:lvl2pPr>
      <a:lvl3pPr marL="1142944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Verdana"/>
          <a:ea typeface="ＭＳ Ｐゴシック" charset="-128"/>
          <a:cs typeface="+mn-cs"/>
        </a:defRPr>
      </a:lvl3pPr>
      <a:lvl4pPr marL="1600120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Verdana"/>
          <a:ea typeface="ＭＳ Ｐゴシック" charset="-128"/>
          <a:cs typeface="+mn-cs"/>
        </a:defRPr>
      </a:lvl4pPr>
      <a:lvl5pPr marL="2057297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Verdana"/>
          <a:ea typeface="ＭＳ Ｐゴシック" charset="-128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enihime91/SIIM-COVID19-DETECTION-KAGGLE" TargetMode="External"/><Relationship Id="rId3" Type="http://schemas.openxmlformats.org/officeDocument/2006/relationships/hyperlink" Target="https://www.kaggle.com/c/siim-covid19-detection" TargetMode="External"/><Relationship Id="rId7" Type="http://schemas.openxmlformats.org/officeDocument/2006/relationships/hyperlink" Target="https://www.kaggle.com/nischaydnk/604e8587410a-v2m-bin-weighte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kaggle.com/c/siim-covid19-detection/discussion/266571" TargetMode="External"/><Relationship Id="rId11" Type="http://schemas.openxmlformats.org/officeDocument/2006/relationships/hyperlink" Target="https://www.kaggle.com/shivamcyborg" TargetMode="External"/><Relationship Id="rId5" Type="http://schemas.openxmlformats.org/officeDocument/2006/relationships/hyperlink" Target="https://www.kaggle.com/c/siim-covid19-detection/discussion/263945" TargetMode="External"/><Relationship Id="rId10" Type="http://schemas.openxmlformats.org/officeDocument/2006/relationships/hyperlink" Target="https://www.kaggle.com/nischaydnk" TargetMode="External"/><Relationship Id="rId4" Type="http://schemas.openxmlformats.org/officeDocument/2006/relationships/hyperlink" Target="https://www.kaggle.com/c/siim-covid19-detection/discussion/263680" TargetMode="External"/><Relationship Id="rId9" Type="http://schemas.openxmlformats.org/officeDocument/2006/relationships/hyperlink" Target="https://www.kaggle.com/benihime9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90500" y="0"/>
            <a:ext cx="9410700" cy="51435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465436"/>
            <a:ext cx="6629400" cy="858777"/>
          </a:xfrm>
          <a:noFill/>
        </p:spPr>
        <p:txBody>
          <a:bodyPr lIns="360000" tIns="360000" bIns="360000" anchor="ctr"/>
          <a:lstStyle/>
          <a:p>
            <a:pPr algn="ctr">
              <a:spcBef>
                <a:spcPts val="10"/>
              </a:spcBef>
              <a:spcAft>
                <a:spcPts val="10"/>
              </a:spcAft>
              <a:defRPr/>
            </a:pPr>
            <a:r>
              <a:rPr lang="en-AU" sz="200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Kaggle 5</a:t>
            </a:r>
            <a:r>
              <a:rPr lang="en-AU" sz="2000" baseline="3000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th</a:t>
            </a:r>
            <a:r>
              <a:rPr lang="en-AU" sz="200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 Place Winning Solution</a:t>
            </a:r>
            <a:br>
              <a:rPr lang="en-AU" sz="400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</a:br>
            <a:r>
              <a:rPr lang="en-AU" sz="2400" dirty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SIIM-FISABIO-RSNA COVID-19 Detection</a:t>
            </a:r>
            <a:endParaRPr lang="en-GB" sz="2400" dirty="0">
              <a:solidFill>
                <a:schemeClr val="tx1"/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DE308-C098-6443-AD9F-1CF4BC910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85750"/>
            <a:ext cx="838200" cy="323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C80D3-7E84-2349-A6F3-5A84F6EE97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942">
            <a:off x="-1228906" y="3218494"/>
            <a:ext cx="4189629" cy="2440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887B0-4379-C643-9340-8DA660D42B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2496">
            <a:off x="6157459" y="-468357"/>
            <a:ext cx="5190308" cy="2964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D5407D-6A82-6541-8FE6-333036B345D4}"/>
              </a:ext>
            </a:extLst>
          </p:cNvPr>
          <p:cNvSpPr txBox="1"/>
          <p:nvPr/>
        </p:nvSpPr>
        <p:spPr>
          <a:xfrm>
            <a:off x="2057400" y="3111431"/>
            <a:ext cx="521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Team: Ayushman Nischay Shivam</a:t>
            </a:r>
          </a:p>
        </p:txBody>
      </p:sp>
    </p:spTree>
    <p:extLst>
      <p:ext uri="{BB962C8B-B14F-4D97-AF65-F5344CB8AC3E}">
        <p14:creationId xmlns:p14="http://schemas.microsoft.com/office/powerpoint/2010/main" val="8007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42297-E26E-3547-BD28-8B4A724FA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D84486-66CE-044F-B0DE-4F9BEBBEE4A2}"/>
              </a:ext>
            </a:extLst>
          </p:cNvPr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Summary</a:t>
            </a:r>
          </a:p>
          <a:p>
            <a:endParaRPr lang="en-US" sz="1600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A0EA9D-770D-614F-8783-3EA8DD9A13FD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oogle Shape;107;p16" descr="Diagram&#10;&#10;Description automatically generated">
            <a:extLst>
              <a:ext uri="{FF2B5EF4-FFF2-40B4-BE49-F238E27FC236}">
                <a16:creationId xmlns:a16="http://schemas.microsoft.com/office/drawing/2014/main" id="{6A7377CE-1693-481B-A47C-6DDFB9AE0D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92" y="707094"/>
            <a:ext cx="5714907" cy="24787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6;p16">
            <a:extLst>
              <a:ext uri="{FF2B5EF4-FFF2-40B4-BE49-F238E27FC236}">
                <a16:creationId xmlns:a16="http://schemas.microsoft.com/office/drawing/2014/main" id="{A5558EC8-473E-4EEF-AA99-AB3F23745CBE}"/>
              </a:ext>
            </a:extLst>
          </p:cNvPr>
          <p:cNvSpPr txBox="1"/>
          <p:nvPr/>
        </p:nvSpPr>
        <p:spPr>
          <a:xfrm>
            <a:off x="304800" y="3069293"/>
            <a:ext cx="8839200" cy="148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Our winning blend consists of :</a:t>
            </a:r>
            <a:endParaRPr sz="20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6085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16 multiclass classification models with 4 different architectures</a:t>
            </a:r>
            <a:endParaRPr sz="20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6085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 x 5 folds (10) binary classification models with 2 different architectures</a:t>
            </a:r>
            <a:endParaRPr sz="20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6085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5 x 5 folds (25) object detection models with 5 different architectures</a:t>
            </a:r>
            <a:endParaRPr sz="20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360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B25DF-C317-1F44-A999-FA5E75AD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D84A3-7923-284D-9E0F-C04E548C86A9}"/>
              </a:ext>
            </a:extLst>
          </p:cNvPr>
          <p:cNvSpPr/>
          <p:nvPr/>
        </p:nvSpPr>
        <p:spPr>
          <a:xfrm rot="5400000" flipH="1">
            <a:off x="2173747" y="-2493504"/>
            <a:ext cx="4657358" cy="9587949"/>
          </a:xfrm>
          <a:prstGeom prst="rect">
            <a:avLst/>
          </a:prstGeom>
          <a:solidFill>
            <a:srgbClr val="3CBEEC">
              <a:alpha val="7843"/>
            </a:srgb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E041"/>
              </a:solidFill>
              <a:latin typeface="Open Sans"/>
              <a:cs typeface="Open Sans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ADBE881-B3B0-6248-9AA7-E636CF05F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025" y="1484862"/>
            <a:ext cx="6830801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sz="50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Preprocessing Methods</a:t>
            </a:r>
          </a:p>
        </p:txBody>
      </p:sp>
    </p:spTree>
    <p:extLst>
      <p:ext uri="{BB962C8B-B14F-4D97-AF65-F5344CB8AC3E}">
        <p14:creationId xmlns:p14="http://schemas.microsoft.com/office/powerpoint/2010/main" val="249957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4C96F5-A250-FF41-B172-6C07F6E5A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12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87F1D2-C9F3-BF46-8F00-333D68377412}"/>
              </a:ext>
            </a:extLst>
          </p:cNvPr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Preprocessing Methods</a:t>
            </a:r>
          </a:p>
          <a:p>
            <a:endParaRPr lang="en-US" sz="1600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73B428-893F-8B4C-8F37-79001E6A9D2A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Google Shape;106;p16">
            <a:extLst>
              <a:ext uri="{FF2B5EF4-FFF2-40B4-BE49-F238E27FC236}">
                <a16:creationId xmlns:a16="http://schemas.microsoft.com/office/drawing/2014/main" id="{33DF4B6A-BF4F-4F84-9C15-E9A43FA1FB1A}"/>
              </a:ext>
            </a:extLst>
          </p:cNvPr>
          <p:cNvSpPr txBox="1"/>
          <p:nvPr/>
        </p:nvSpPr>
        <p:spPr>
          <a:xfrm>
            <a:off x="457200" y="819149"/>
            <a:ext cx="8077200" cy="259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Inter"/>
              </a:rPr>
              <a:t>DICOM files to PNG images</a:t>
            </a: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Inter"/>
              </a:rPr>
              <a:t>Resize images to 1024 keeping aspect ratio same </a:t>
            </a: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Inter"/>
              </a:rPr>
              <a:t>Removing duplicates from data</a:t>
            </a: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Inter"/>
              </a:rPr>
              <a:t>Extracting masks using bbox labels</a:t>
            </a: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Inter"/>
              </a:rPr>
              <a:t>Group + Stratified K-Folds [5 folds]</a:t>
            </a:r>
          </a:p>
          <a:p>
            <a:pPr marL="47625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36085"/>
              </a:buClr>
              <a:buSzPts val="1500"/>
              <a:buFont typeface="Arial" panose="020B0604020202020204" pitchFamily="34" charset="0"/>
              <a:buChar char="•"/>
            </a:pPr>
            <a:endParaRPr sz="20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00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B25DF-C317-1F44-A999-FA5E75AD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D84A3-7923-284D-9E0F-C04E548C86A9}"/>
              </a:ext>
            </a:extLst>
          </p:cNvPr>
          <p:cNvSpPr/>
          <p:nvPr/>
        </p:nvSpPr>
        <p:spPr>
          <a:xfrm rot="5400000" flipH="1">
            <a:off x="2173747" y="-2493504"/>
            <a:ext cx="4657358" cy="9587949"/>
          </a:xfrm>
          <a:prstGeom prst="rect">
            <a:avLst/>
          </a:prstGeom>
          <a:solidFill>
            <a:srgbClr val="3CBEEC">
              <a:alpha val="7843"/>
            </a:srgb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E041"/>
              </a:solidFill>
              <a:latin typeface="Open Sans"/>
              <a:cs typeface="Open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8D0D435A-456E-E14E-97C4-1887DF5B8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799" y="1484862"/>
            <a:ext cx="3921254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sz="50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Training Methods</a:t>
            </a:r>
          </a:p>
        </p:txBody>
      </p:sp>
    </p:spTree>
    <p:extLst>
      <p:ext uri="{BB962C8B-B14F-4D97-AF65-F5344CB8AC3E}">
        <p14:creationId xmlns:p14="http://schemas.microsoft.com/office/powerpoint/2010/main" val="167911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39D7CE32-E4F8-0C49-8403-2ED8C5D77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AU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Kaggle Winner Presentation Template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66CCD-EFAD-844F-9862-186A8F962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0D69B-24AD-9E45-91A6-A2B9CB13B5BB}"/>
              </a:ext>
            </a:extLst>
          </p:cNvPr>
          <p:cNvSpPr/>
          <p:nvPr/>
        </p:nvSpPr>
        <p:spPr>
          <a:xfrm>
            <a:off x="274983" y="183874"/>
            <a:ext cx="1812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Training Methods</a:t>
            </a:r>
          </a:p>
          <a:p>
            <a:endParaRPr lang="en-US" sz="16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2C87C1-2347-324E-9744-2637EC880E57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311947-892F-49E3-9CD8-93F03926AEA6}"/>
              </a:ext>
            </a:extLst>
          </p:cNvPr>
          <p:cNvSpPr txBox="1"/>
          <p:nvPr/>
        </p:nvSpPr>
        <p:spPr>
          <a:xfrm>
            <a:off x="304800" y="70709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Study Level Models:</a:t>
            </a:r>
          </a:p>
        </p:txBody>
      </p:sp>
      <p:pic>
        <p:nvPicPr>
          <p:cNvPr id="4" name="Google Shape;124;p18" descr="Diagram&#10;&#10;Description automatically generated">
            <a:extLst>
              <a:ext uri="{FF2B5EF4-FFF2-40B4-BE49-F238E27FC236}">
                <a16:creationId xmlns:a16="http://schemas.microsoft.com/office/drawing/2014/main" id="{5DCC2AD4-D2B7-446D-A65F-B6F86AC723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925" y="707094"/>
            <a:ext cx="6153275" cy="25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5;p18">
            <a:extLst>
              <a:ext uri="{FF2B5EF4-FFF2-40B4-BE49-F238E27FC236}">
                <a16:creationId xmlns:a16="http://schemas.microsoft.com/office/drawing/2014/main" id="{B2B7B7A3-91A6-4D16-84E0-6BAD8A48C800}"/>
              </a:ext>
            </a:extLst>
          </p:cNvPr>
          <p:cNvSpPr txBox="1"/>
          <p:nvPr/>
        </p:nvSpPr>
        <p:spPr>
          <a:xfrm>
            <a:off x="304800" y="1076426"/>
            <a:ext cx="2427220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Baseline Architectures used in our final study level solution: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EfficientNet v2m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EfficientNet v2l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EfficientNet B5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EfficientNet B7</a:t>
            </a:r>
            <a:endParaRPr sz="16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" name="Google Shape;126;p18">
            <a:extLst>
              <a:ext uri="{FF2B5EF4-FFF2-40B4-BE49-F238E27FC236}">
                <a16:creationId xmlns:a16="http://schemas.microsoft.com/office/drawing/2014/main" id="{884B6F07-5E77-41DE-9FDF-98FB52105D48}"/>
              </a:ext>
            </a:extLst>
          </p:cNvPr>
          <p:cNvSpPr txBox="1"/>
          <p:nvPr/>
        </p:nvSpPr>
        <p:spPr>
          <a:xfrm>
            <a:off x="274983" y="3185781"/>
            <a:ext cx="8066994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Things that worked for us:</a:t>
            </a:r>
            <a:endParaRPr sz="16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lnSpc>
                <a:spcPct val="115000"/>
              </a:lnSpc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Noisy Student training</a:t>
            </a:r>
          </a:p>
          <a:p>
            <a:pPr marL="285750" indent="-285750">
              <a:lnSpc>
                <a:spcPct val="115000"/>
              </a:lnSpc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Horizontal Flip Test Time Augmentation</a:t>
            </a:r>
          </a:p>
          <a:p>
            <a:pPr marL="285750" indent="-285750">
              <a:lnSpc>
                <a:spcPct val="115000"/>
              </a:lnSpc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Attention Head</a:t>
            </a:r>
          </a:p>
          <a:p>
            <a:pPr marL="285750" indent="-285750">
              <a:lnSpc>
                <a:spcPct val="115000"/>
              </a:lnSpc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Auxiliary Loss using Segmentation Masks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46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28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39D7CE32-E4F8-0C49-8403-2ED8C5D77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AU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Kaggle Winner Presentation Template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66CCD-EFAD-844F-9862-186A8F962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15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0D69B-24AD-9E45-91A6-A2B9CB13B5BB}"/>
              </a:ext>
            </a:extLst>
          </p:cNvPr>
          <p:cNvSpPr/>
          <p:nvPr/>
        </p:nvSpPr>
        <p:spPr>
          <a:xfrm>
            <a:off x="274983" y="183874"/>
            <a:ext cx="1812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Training Methods</a:t>
            </a:r>
          </a:p>
          <a:p>
            <a:endParaRPr lang="en-US" sz="16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2C87C1-2347-324E-9744-2637EC880E57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311947-892F-49E3-9CD8-93F03926AEA6}"/>
              </a:ext>
            </a:extLst>
          </p:cNvPr>
          <p:cNvSpPr txBox="1"/>
          <p:nvPr/>
        </p:nvSpPr>
        <p:spPr>
          <a:xfrm>
            <a:off x="304800" y="70709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Level Models:</a:t>
            </a:r>
          </a:p>
        </p:txBody>
      </p:sp>
      <p:sp>
        <p:nvSpPr>
          <p:cNvPr id="7" name="Google Shape;125;p18">
            <a:extLst>
              <a:ext uri="{FF2B5EF4-FFF2-40B4-BE49-F238E27FC236}">
                <a16:creationId xmlns:a16="http://schemas.microsoft.com/office/drawing/2014/main" id="{B2B7B7A3-91A6-4D16-84E0-6BAD8A48C800}"/>
              </a:ext>
            </a:extLst>
          </p:cNvPr>
          <p:cNvSpPr txBox="1"/>
          <p:nvPr/>
        </p:nvSpPr>
        <p:spPr>
          <a:xfrm>
            <a:off x="304800" y="1076426"/>
            <a:ext cx="242722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Baseline Architectures used </a:t>
            </a:r>
            <a:r>
              <a:rPr lang="en-US" sz="160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in </a:t>
            </a: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</a:t>
            </a:r>
            <a:r>
              <a:rPr lang="en-US" sz="160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raining </a:t>
            </a: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Binary Classification Models: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EfficientNet B6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" name="Google Shape;126;p18">
            <a:extLst>
              <a:ext uri="{FF2B5EF4-FFF2-40B4-BE49-F238E27FC236}">
                <a16:creationId xmlns:a16="http://schemas.microsoft.com/office/drawing/2014/main" id="{884B6F07-5E77-41DE-9FDF-98FB52105D48}"/>
              </a:ext>
            </a:extLst>
          </p:cNvPr>
          <p:cNvSpPr txBox="1"/>
          <p:nvPr/>
        </p:nvSpPr>
        <p:spPr>
          <a:xfrm>
            <a:off x="279400" y="3266870"/>
            <a:ext cx="4485593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Things that worked for us:</a:t>
            </a:r>
            <a:endParaRPr sz="16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lnSpc>
                <a:spcPct val="115000"/>
              </a:lnSpc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Noisy Student training</a:t>
            </a:r>
          </a:p>
          <a:p>
            <a:pPr marL="285750" indent="-285750">
              <a:lnSpc>
                <a:spcPct val="115000"/>
              </a:lnSpc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Horizontal Flip Test Time Augmentation</a:t>
            </a:r>
          </a:p>
          <a:p>
            <a:pPr marL="285750" indent="-285750">
              <a:lnSpc>
                <a:spcPct val="115000"/>
              </a:lnSpc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Auxiliary Loss using Segmentation Masks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46086"/>
              </a:solidFill>
            </a:endParaRPr>
          </a:p>
        </p:txBody>
      </p:sp>
      <p:pic>
        <p:nvPicPr>
          <p:cNvPr id="6" name="Google Shape;136;p19" descr="Diagram&#10;&#10;Description automatically generated">
            <a:extLst>
              <a:ext uri="{FF2B5EF4-FFF2-40B4-BE49-F238E27FC236}">
                <a16:creationId xmlns:a16="http://schemas.microsoft.com/office/drawing/2014/main" id="{43FA8661-C09D-4680-92EF-9D1E90D789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655" b="8919"/>
          <a:stretch/>
        </p:blipFill>
        <p:spPr>
          <a:xfrm>
            <a:off x="2950342" y="707093"/>
            <a:ext cx="5857193" cy="2478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8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39D7CE32-E4F8-0C49-8403-2ED8C5D77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AU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Kaggle Winner Presentation Template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66CCD-EFAD-844F-9862-186A8F962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F0D69B-24AD-9E45-91A6-A2B9CB13B5BB}"/>
              </a:ext>
            </a:extLst>
          </p:cNvPr>
          <p:cNvSpPr/>
          <p:nvPr/>
        </p:nvSpPr>
        <p:spPr>
          <a:xfrm>
            <a:off x="274983" y="183874"/>
            <a:ext cx="1812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Training Methods</a:t>
            </a:r>
          </a:p>
          <a:p>
            <a:endParaRPr lang="en-US" sz="16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2C87C1-2347-324E-9744-2637EC880E57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311947-892F-49E3-9CD8-93F03926AEA6}"/>
              </a:ext>
            </a:extLst>
          </p:cNvPr>
          <p:cNvSpPr txBox="1"/>
          <p:nvPr/>
        </p:nvSpPr>
        <p:spPr>
          <a:xfrm>
            <a:off x="304800" y="70709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Level Models:</a:t>
            </a:r>
          </a:p>
        </p:txBody>
      </p:sp>
      <p:sp>
        <p:nvSpPr>
          <p:cNvPr id="7" name="Google Shape;125;p18">
            <a:extLst>
              <a:ext uri="{FF2B5EF4-FFF2-40B4-BE49-F238E27FC236}">
                <a16:creationId xmlns:a16="http://schemas.microsoft.com/office/drawing/2014/main" id="{B2B7B7A3-91A6-4D16-84E0-6BAD8A48C800}"/>
              </a:ext>
            </a:extLst>
          </p:cNvPr>
          <p:cNvSpPr txBox="1"/>
          <p:nvPr/>
        </p:nvSpPr>
        <p:spPr>
          <a:xfrm>
            <a:off x="304800" y="1076426"/>
            <a:ext cx="242722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Baseline Architectures used in training Object Detection Models: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EfficientDet D3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EfficientDet D5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Yolo - v5l6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Yolo - v5x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Retinanet_x101_64x4D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</p:txBody>
      </p:sp>
      <p:sp>
        <p:nvSpPr>
          <p:cNvPr id="9" name="Google Shape;126;p18">
            <a:extLst>
              <a:ext uri="{FF2B5EF4-FFF2-40B4-BE49-F238E27FC236}">
                <a16:creationId xmlns:a16="http://schemas.microsoft.com/office/drawing/2014/main" id="{884B6F07-5E77-41DE-9FDF-98FB52105D48}"/>
              </a:ext>
            </a:extLst>
          </p:cNvPr>
          <p:cNvSpPr txBox="1"/>
          <p:nvPr/>
        </p:nvSpPr>
        <p:spPr>
          <a:xfrm>
            <a:off x="304800" y="3448172"/>
            <a:ext cx="4485593" cy="13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Things that worked for us:</a:t>
            </a:r>
            <a:endParaRPr sz="16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lnSpc>
                <a:spcPct val="115000"/>
              </a:lnSpc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Pseudo Labelling</a:t>
            </a:r>
          </a:p>
          <a:p>
            <a:pPr marL="285750" indent="-285750">
              <a:lnSpc>
                <a:spcPct val="115000"/>
              </a:lnSpc>
              <a:buClr>
                <a:srgbClr val="046086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Ensemble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46086"/>
              </a:solidFill>
            </a:endParaRPr>
          </a:p>
        </p:txBody>
      </p:sp>
      <p:pic>
        <p:nvPicPr>
          <p:cNvPr id="4" name="Google Shape;146;p20" descr="Diagram&#10;&#10;Description automatically generated">
            <a:extLst>
              <a:ext uri="{FF2B5EF4-FFF2-40B4-BE49-F238E27FC236}">
                <a16:creationId xmlns:a16="http://schemas.microsoft.com/office/drawing/2014/main" id="{D620513D-88A3-4FA3-B05B-1846E561AB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681693"/>
            <a:ext cx="5987165" cy="3033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63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B25DF-C317-1F44-A999-FA5E75AD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D84A3-7923-284D-9E0F-C04E548C86A9}"/>
              </a:ext>
            </a:extLst>
          </p:cNvPr>
          <p:cNvSpPr/>
          <p:nvPr/>
        </p:nvSpPr>
        <p:spPr>
          <a:xfrm rot="5400000" flipH="1">
            <a:off x="2160497" y="-2465296"/>
            <a:ext cx="4657358" cy="9587949"/>
          </a:xfrm>
          <a:prstGeom prst="rect">
            <a:avLst/>
          </a:prstGeom>
          <a:solidFill>
            <a:srgbClr val="3CBEEC">
              <a:alpha val="7843"/>
            </a:srgb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E041"/>
              </a:solidFill>
              <a:latin typeface="Open Sans"/>
              <a:cs typeface="Open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909A6C7-3C21-2D41-B6E2-A124411A5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775" y="1128349"/>
            <a:ext cx="5306801" cy="24006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sz="50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Important and Interesting Findings</a:t>
            </a:r>
          </a:p>
        </p:txBody>
      </p:sp>
    </p:spTree>
    <p:extLst>
      <p:ext uri="{BB962C8B-B14F-4D97-AF65-F5344CB8AC3E}">
        <p14:creationId xmlns:p14="http://schemas.microsoft.com/office/powerpoint/2010/main" val="18205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65C5FC85-46E4-944D-9EDB-0A4EAA4ED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AU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Kaggle Winner Presentation Template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98926-F613-4B46-AA4C-D992226E3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39AA8E-8775-6E4A-8885-DB8CAAB0E2BC}"/>
              </a:ext>
            </a:extLst>
          </p:cNvPr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Important and Interesting Findings</a:t>
            </a:r>
          </a:p>
          <a:p>
            <a:endParaRPr lang="en-US" sz="1600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CA466-E3E7-B243-8540-B9EBCA0BA5CA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65A9FD-A9C1-4F56-92D7-A76186071D48}"/>
              </a:ext>
            </a:extLst>
          </p:cNvPr>
          <p:cNvSpPr txBox="1"/>
          <p:nvPr/>
        </p:nvSpPr>
        <p:spPr>
          <a:xfrm>
            <a:off x="304800" y="232329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for Classification: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9E230FA2-EC21-4AC9-A48E-3F703248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97227"/>
            <a:ext cx="5564687" cy="32620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719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65C5FC85-46E4-944D-9EDB-0A4EAA4ED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AU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Kaggle Winner Presentation Template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98926-F613-4B46-AA4C-D992226E3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39AA8E-8775-6E4A-8885-DB8CAAB0E2BC}"/>
              </a:ext>
            </a:extLst>
          </p:cNvPr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Important and Interesting Findings</a:t>
            </a:r>
          </a:p>
          <a:p>
            <a:endParaRPr lang="en-US" sz="1600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CA466-E3E7-B243-8540-B9EBCA0BA5CA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65A9FD-A9C1-4F56-92D7-A76186071D48}"/>
              </a:ext>
            </a:extLst>
          </p:cNvPr>
          <p:cNvSpPr txBox="1"/>
          <p:nvPr/>
        </p:nvSpPr>
        <p:spPr>
          <a:xfrm>
            <a:off x="304800" y="232329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Post Processing:</a:t>
            </a:r>
          </a:p>
        </p:txBody>
      </p:sp>
      <p:pic>
        <p:nvPicPr>
          <p:cNvPr id="6" name="Google Shape;164;p22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6CE66A57-EC20-4647-A3C8-9CCDBC761B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099" y="1211666"/>
            <a:ext cx="6311101" cy="2961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02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1750" y="0"/>
            <a:ext cx="9410700" cy="51435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DE308-C098-6443-AD9F-1CF4BC910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85749"/>
            <a:ext cx="838200" cy="323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D5407D-6A82-6541-8FE6-333036B345D4}"/>
              </a:ext>
            </a:extLst>
          </p:cNvPr>
          <p:cNvSpPr txBox="1"/>
          <p:nvPr/>
        </p:nvSpPr>
        <p:spPr>
          <a:xfrm>
            <a:off x="1786108" y="4476750"/>
            <a:ext cx="5218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Team: Ayushman Nischay Shivam</a:t>
            </a:r>
          </a:p>
        </p:txBody>
      </p:sp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9A08F44-B5D7-400B-9F8D-F4AF70823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693371"/>
            <a:ext cx="4749418" cy="36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B25DF-C317-1F44-A999-FA5E75AD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D84A3-7923-284D-9E0F-C04E548C86A9}"/>
              </a:ext>
            </a:extLst>
          </p:cNvPr>
          <p:cNvSpPr/>
          <p:nvPr/>
        </p:nvSpPr>
        <p:spPr>
          <a:xfrm rot="5400000" flipH="1">
            <a:off x="2160497" y="-2465296"/>
            <a:ext cx="4657358" cy="9587949"/>
          </a:xfrm>
          <a:prstGeom prst="rect">
            <a:avLst/>
          </a:prstGeom>
          <a:solidFill>
            <a:srgbClr val="3CBEEC">
              <a:alpha val="7843"/>
            </a:srgb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E041"/>
              </a:solidFill>
              <a:latin typeface="Open Sans"/>
              <a:cs typeface="Open Sans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1909A6C7-3C21-2D41-B6E2-A124411A5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775" y="1128349"/>
            <a:ext cx="5306801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sz="50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Important Links</a:t>
            </a:r>
          </a:p>
        </p:txBody>
      </p:sp>
    </p:spTree>
    <p:extLst>
      <p:ext uri="{BB962C8B-B14F-4D97-AF65-F5344CB8AC3E}">
        <p14:creationId xmlns:p14="http://schemas.microsoft.com/office/powerpoint/2010/main" val="74894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65C5FC85-46E4-944D-9EDB-0A4EAA4ED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AU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Inter" panose="020B0502030000000004" pitchFamily="34" charset="0"/>
              </a:rPr>
              <a:t>Kaggle Winner Presentation Template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98926-F613-4B46-AA4C-D992226E3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39AA8E-8775-6E4A-8885-DB8CAAB0E2BC}"/>
              </a:ext>
            </a:extLst>
          </p:cNvPr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Important Links</a:t>
            </a:r>
          </a:p>
          <a:p>
            <a:endParaRPr lang="en-US" sz="1600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CA466-E3E7-B243-8540-B9EBCA0BA5CA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65A9FD-A9C1-4F56-92D7-A76186071D48}"/>
              </a:ext>
            </a:extLst>
          </p:cNvPr>
          <p:cNvSpPr txBox="1"/>
          <p:nvPr/>
        </p:nvSpPr>
        <p:spPr>
          <a:xfrm>
            <a:off x="274982" y="762834"/>
            <a:ext cx="80308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Kaggle Competition Link: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https://www.kaggle.com/c/siim-covid19-detection</a:t>
            </a:r>
            <a:endParaRPr lang="en-US" sz="14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b="1" dirty="0"/>
              <a:t>5</a:t>
            </a:r>
            <a:r>
              <a:rPr lang="en-US" sz="1400" b="1" baseline="30000" dirty="0"/>
              <a:t>th</a:t>
            </a:r>
            <a:r>
              <a:rPr lang="en-US" sz="1400" b="1" dirty="0"/>
              <a:t> Place Posts Links: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https://www.kaggle.com/c/siim-covid19-detection/discussion/263680</a:t>
            </a:r>
            <a:endParaRPr lang="en-US" sz="14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https://www.kaggle.com/c/siim-covid19-detection/discussion/263945</a:t>
            </a:r>
            <a:endParaRPr lang="en-US" sz="14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https://www.kaggle.com/c/siim-covid19-detection/discussion/266571</a:t>
            </a:r>
            <a:endParaRPr lang="en-US" sz="14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en-US" sz="1400" b="1" dirty="0"/>
          </a:p>
          <a:p>
            <a:r>
              <a:rPr lang="en-US" sz="1400" b="1" dirty="0"/>
              <a:t>5</a:t>
            </a:r>
            <a:r>
              <a:rPr lang="en-US" sz="1400" b="1" baseline="30000" dirty="0"/>
              <a:t>th</a:t>
            </a:r>
            <a:r>
              <a:rPr lang="en-US" sz="1400" b="1" dirty="0"/>
              <a:t> Place Kaggle Inference Notebook: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https://www.kaggle.com/nischaydnk/604e8587410a-v2m-bin-weighted</a:t>
            </a:r>
            <a:endParaRPr lang="en-US" sz="14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b="1" dirty="0"/>
              <a:t>5</a:t>
            </a:r>
            <a:r>
              <a:rPr lang="en-US" sz="1400" b="1" baseline="30000" dirty="0"/>
              <a:t>th</a:t>
            </a:r>
            <a:r>
              <a:rPr lang="en-US" sz="1400" b="1" dirty="0"/>
              <a:t> Place Full Solution GitHub Repo Link: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https://github.com/benihime91/SIIM-COVID19-DETECTION-KAGGLE</a:t>
            </a:r>
            <a:endParaRPr lang="en-US" sz="14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b="1" dirty="0"/>
              <a:t>Team Member’s Kaggle Profile Links: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Ayushman Buragohain: </a:t>
            </a:r>
            <a:r>
              <a:rPr lang="en-US" sz="14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https://www.kaggle.com/benihime91</a:t>
            </a:r>
            <a:endParaRPr lang="en-US" sz="14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Nischay Dhankhar: </a:t>
            </a:r>
            <a:r>
              <a:rPr lang="en-US" sz="14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https://www.kaggle.com/nischaydnk</a:t>
            </a:r>
            <a:endParaRPr lang="en-US" sz="14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Shivam Gupta: </a:t>
            </a:r>
            <a:r>
              <a:rPr lang="en-US" sz="14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https://www.kaggle.com/shivamcyborg</a:t>
            </a:r>
            <a:endParaRPr lang="en-US" sz="14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2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2ADE36-1B8B-CA4E-B435-EB366DE14504}"/>
              </a:ext>
            </a:extLst>
          </p:cNvPr>
          <p:cNvSpPr/>
          <p:nvPr/>
        </p:nvSpPr>
        <p:spPr>
          <a:xfrm>
            <a:off x="-190500" y="0"/>
            <a:ext cx="9410700" cy="5143500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CDE30-8CF9-784C-8D89-54674CFB5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87" y="2190750"/>
            <a:ext cx="1972925" cy="76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489E5D-2869-564D-9CA3-BAB0C370D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AE9D46-8069-A243-BB5B-D35DF930349C}"/>
              </a:ext>
            </a:extLst>
          </p:cNvPr>
          <p:cNvSpPr/>
          <p:nvPr/>
        </p:nvSpPr>
        <p:spPr>
          <a:xfrm>
            <a:off x="8610600" y="4705350"/>
            <a:ext cx="381000" cy="363993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95612D-15C1-5B41-B212-F88D5A581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3834">
            <a:off x="-1351692" y="-341884"/>
            <a:ext cx="4189629" cy="2440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58A77C-D0B2-FD40-B8A3-215F748DB4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99246">
            <a:off x="5926798" y="2601165"/>
            <a:ext cx="5190308" cy="29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B25DF-C317-1F44-A999-FA5E75AD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D84A3-7923-284D-9E0F-C04E548C86A9}"/>
              </a:ext>
            </a:extLst>
          </p:cNvPr>
          <p:cNvSpPr/>
          <p:nvPr/>
        </p:nvSpPr>
        <p:spPr>
          <a:xfrm rot="5400000" flipH="1">
            <a:off x="2319522" y="-2347730"/>
            <a:ext cx="4504958" cy="9144002"/>
          </a:xfrm>
          <a:prstGeom prst="rect">
            <a:avLst/>
          </a:prstGeom>
          <a:solidFill>
            <a:srgbClr val="3CBEEC">
              <a:alpha val="7843"/>
            </a:srgb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E041"/>
              </a:solidFill>
              <a:latin typeface="Open Sans"/>
              <a:cs typeface="Open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B024345-224D-4C4F-A5E6-D2160D65B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799" y="1869583"/>
            <a:ext cx="3921254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sz="50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0715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447800" y="1113770"/>
            <a:ext cx="4745935" cy="227190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Background</a:t>
            </a:r>
          </a:p>
          <a:p>
            <a:pPr marL="457200" indent="-457200" eaLnBrk="1" hangingPunct="1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Summary</a:t>
            </a:r>
          </a:p>
          <a:p>
            <a:pPr marL="457200" indent="-457200" eaLnBrk="1" hangingPunct="1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Preprocessing Methods</a:t>
            </a:r>
          </a:p>
          <a:p>
            <a:pPr marL="457200" indent="-457200" eaLnBrk="1" hangingPunct="1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Training Methods</a:t>
            </a:r>
          </a:p>
          <a:p>
            <a:pPr marL="457200" indent="-457200" eaLnBrk="1" hangingPunct="1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Important and Interesting Findings</a:t>
            </a:r>
          </a:p>
          <a:p>
            <a:pPr marL="457200" indent="-457200" eaLnBrk="1" hangingPunct="1">
              <a:lnSpc>
                <a:spcPct val="120000"/>
              </a:lnSpc>
              <a:buClr>
                <a:srgbClr val="046086"/>
              </a:buClr>
              <a:buFont typeface="Arial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Important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64E5B-EDBF-F244-929E-7E4292FC0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4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5CFF2A-1012-1A46-A6EF-E3CBFF5806FC}"/>
              </a:ext>
            </a:extLst>
          </p:cNvPr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Agenda</a:t>
            </a:r>
          </a:p>
          <a:p>
            <a:endParaRPr lang="en-US" sz="1600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C71A87-2CA0-E14D-A15E-A59F33F49876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B25DF-C317-1F44-A999-FA5E75AD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D84A3-7923-284D-9E0F-C04E548C86A9}"/>
              </a:ext>
            </a:extLst>
          </p:cNvPr>
          <p:cNvSpPr/>
          <p:nvPr/>
        </p:nvSpPr>
        <p:spPr>
          <a:xfrm rot="5400000" flipH="1">
            <a:off x="2319522" y="-2347730"/>
            <a:ext cx="4504958" cy="9144002"/>
          </a:xfrm>
          <a:prstGeom prst="rect">
            <a:avLst/>
          </a:prstGeom>
          <a:solidFill>
            <a:srgbClr val="3CBEEC">
              <a:alpha val="7843"/>
            </a:srgb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E041"/>
              </a:solidFill>
              <a:latin typeface="Open Sans"/>
              <a:cs typeface="Open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B024345-224D-4C4F-A5E6-D2160D65B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799" y="1869583"/>
            <a:ext cx="3921254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sz="50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71709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DCF7-2D57-C04A-BB7D-7C34C6E3B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79E66-B9CA-674A-B13A-BE80CC659526}"/>
              </a:ext>
            </a:extLst>
          </p:cNvPr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Background</a:t>
            </a:r>
          </a:p>
          <a:p>
            <a:endParaRPr lang="en-US" sz="1600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1D9804-8C09-A34D-ADED-36DD6DC61CE2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oogle Shape;71;p13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BB6BD3A7-72A5-456E-ABAE-5557531230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07" y="789718"/>
            <a:ext cx="1426193" cy="136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0;p13" descr="Icon&#10;&#10;Description automatically generated">
            <a:extLst>
              <a:ext uri="{FF2B5EF4-FFF2-40B4-BE49-F238E27FC236}">
                <a16:creationId xmlns:a16="http://schemas.microsoft.com/office/drawing/2014/main" id="{03C8B379-6C47-46A2-AD51-02391D312F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922" y="2266950"/>
            <a:ext cx="775738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2;p13" descr="Shape, square&#10;&#10;Description automatically generated">
            <a:extLst>
              <a:ext uri="{FF2B5EF4-FFF2-40B4-BE49-F238E27FC236}">
                <a16:creationId xmlns:a16="http://schemas.microsoft.com/office/drawing/2014/main" id="{4A929D40-D119-4C80-9AE4-8C65B31B1B6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2648" y="2815097"/>
            <a:ext cx="1265800" cy="120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4;p13" descr="Logo, company name&#10;&#10;Description automatically generated">
            <a:extLst>
              <a:ext uri="{FF2B5EF4-FFF2-40B4-BE49-F238E27FC236}">
                <a16:creationId xmlns:a16="http://schemas.microsoft.com/office/drawing/2014/main" id="{230CAA49-0D9E-4448-A329-A55355E431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9282" y="737215"/>
            <a:ext cx="1472533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3;p13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689AF818-C8B2-475F-91A0-58B82A7BBB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407" y="3316085"/>
            <a:ext cx="1265800" cy="120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BC52F2-1683-4B6E-A614-8B0BA5D17D02}"/>
              </a:ext>
            </a:extLst>
          </p:cNvPr>
          <p:cNvSpPr txBox="1"/>
          <p:nvPr/>
        </p:nvSpPr>
        <p:spPr>
          <a:xfrm>
            <a:off x="2057400" y="1352550"/>
            <a:ext cx="5371882" cy="325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Data &amp; Applied Scientist at Microsoft</a:t>
            </a:r>
            <a:r>
              <a:rPr lang="en-US" sz="2000" dirty="0">
                <a:highlight>
                  <a:srgbClr val="FFFFFF"/>
                </a:highlight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Roboto"/>
              </a:rPr>
              <a:t> </a:t>
            </a:r>
          </a:p>
          <a:p>
            <a:pPr marL="40005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Data Scientist at Huawei {2017-2019}</a:t>
            </a:r>
          </a:p>
          <a:p>
            <a:pPr marL="40005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MTech in CSDP, IIT Kharagpur</a:t>
            </a:r>
          </a:p>
          <a:p>
            <a:pPr marL="40005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M.Sc. in Mathematics &amp; Scientific Computing, NIT Allahabad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40005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A Kaggle Master (joined since </a:t>
            </a: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2018</a:t>
            </a:r>
            <a:r>
              <a:rPr lang="en-US" sz="2000" b="0" i="0" u="none" strike="noStrike" cap="none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)</a:t>
            </a:r>
            <a:endParaRPr lang="en-US" sz="2000" dirty="0"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623887" marR="0" lvl="1" indent="-3508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400"/>
              <a:buFont typeface="Arial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(</a:t>
            </a: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2 Golds, 8 Slivers, </a:t>
            </a: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3</a:t>
            </a: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 Bronzes, </a:t>
            </a: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21</a:t>
            </a: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  <a:sym typeface="Arial"/>
              </a:rPr>
              <a:t>+ Competitions)</a:t>
            </a:r>
            <a:endParaRPr lang="en-US" sz="1600" dirty="0">
              <a:solidFill>
                <a:srgbClr val="046086"/>
              </a:solidFill>
              <a:latin typeface="Malgun Gothic Semilight" panose="020B0502040204020203" pitchFamily="34" charset="-128"/>
              <a:ea typeface="Malgun Gothic Semilight" panose="020B0502040204020203" pitchFamily="34" charset="-128"/>
              <a:cs typeface="Malgun Gothic Semilight" panose="020B0502040204020203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5A980E-8095-43BD-BFE4-A140678383F7}"/>
              </a:ext>
            </a:extLst>
          </p:cNvPr>
          <p:cNvSpPr txBox="1"/>
          <p:nvPr/>
        </p:nvSpPr>
        <p:spPr>
          <a:xfrm>
            <a:off x="1961760" y="789717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46086"/>
                </a:solidFill>
                <a:latin typeface="Arial"/>
                <a:ea typeface="Arial"/>
                <a:cs typeface="Arial"/>
                <a:sym typeface="Arial"/>
              </a:rPr>
              <a:t>Shivam Gupta</a:t>
            </a:r>
          </a:p>
        </p:txBody>
      </p:sp>
    </p:spTree>
    <p:extLst>
      <p:ext uri="{BB962C8B-B14F-4D97-AF65-F5344CB8AC3E}">
        <p14:creationId xmlns:p14="http://schemas.microsoft.com/office/powerpoint/2010/main" val="113356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DCF7-2D57-C04A-BB7D-7C34C6E3B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79E66-B9CA-674A-B13A-BE80CC659526}"/>
              </a:ext>
            </a:extLst>
          </p:cNvPr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Background</a:t>
            </a:r>
          </a:p>
          <a:p>
            <a:endParaRPr lang="en-US" sz="1600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1D9804-8C09-A34D-ADED-36DD6DC61CE2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oogle Shape;70;p13" descr="Icon&#10;&#10;Description automatically generated">
            <a:extLst>
              <a:ext uri="{FF2B5EF4-FFF2-40B4-BE49-F238E27FC236}">
                <a16:creationId xmlns:a16="http://schemas.microsoft.com/office/drawing/2014/main" id="{03C8B379-6C47-46A2-AD51-02391D312F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922" y="2266950"/>
            <a:ext cx="775738" cy="10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1A9517-325F-4461-B8FC-AC9EFEC9DCB6}"/>
              </a:ext>
            </a:extLst>
          </p:cNvPr>
          <p:cNvSpPr txBox="1"/>
          <p:nvPr/>
        </p:nvSpPr>
        <p:spPr>
          <a:xfrm>
            <a:off x="1961760" y="789717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46086"/>
                </a:solidFill>
                <a:latin typeface="Arial"/>
                <a:ea typeface="Arial"/>
                <a:cs typeface="Arial"/>
                <a:sym typeface="Arial"/>
              </a:rPr>
              <a:t>Nischay Dhankhar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C52F2-1683-4B6E-A614-8B0BA5D17D02}"/>
              </a:ext>
            </a:extLst>
          </p:cNvPr>
          <p:cNvSpPr txBox="1"/>
          <p:nvPr/>
        </p:nvSpPr>
        <p:spPr>
          <a:xfrm>
            <a:off x="2057400" y="1352550"/>
            <a:ext cx="66294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Undergraduate in Electronics and Communication Engineering</a:t>
            </a:r>
          </a:p>
          <a:p>
            <a:pPr marL="285750" indent="-285750">
              <a:lnSpc>
                <a:spcPct val="120000"/>
              </a:lnSpc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Pursuing B.Tech from NSUT, Delhi, India</a:t>
            </a:r>
          </a:p>
          <a:p>
            <a:pPr marL="285750" indent="-285750">
              <a:lnSpc>
                <a:spcPct val="120000"/>
              </a:lnSpc>
              <a:buClr>
                <a:srgbClr val="046086"/>
              </a:buClr>
              <a:buSzPts val="1800"/>
              <a:buFontTx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Completed 5 ML/DL based MOOC and currently doing micro-masters in data science on online platform</a:t>
            </a:r>
          </a:p>
          <a:p>
            <a:pPr marL="285750" indent="-285750">
              <a:lnSpc>
                <a:spcPct val="120000"/>
              </a:lnSpc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Kaggle Competitions Master</a:t>
            </a:r>
          </a:p>
          <a:p>
            <a:pPr marL="742928" lvl="1" indent="-285750">
              <a:lnSpc>
                <a:spcPct val="120000"/>
              </a:lnSpc>
              <a:buClr>
                <a:srgbClr val="046086"/>
              </a:buClr>
              <a:buSzPts val="180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Joined March 2020</a:t>
            </a:r>
          </a:p>
          <a:p>
            <a:pPr marL="742928" lvl="1" indent="-285750">
              <a:lnSpc>
                <a:spcPct val="120000"/>
              </a:lnSpc>
              <a:buClr>
                <a:srgbClr val="046086"/>
              </a:buClr>
              <a:buSzPts val="1800"/>
              <a:buChar char="•"/>
            </a:pPr>
            <a:r>
              <a:rPr lang="en-US" sz="16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(3 Gold, 12 Slivers &amp; 4 Bronze medals, 42 competitions)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Google Shape;83;p14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3BC46DBA-73DF-4C63-AF92-941E7F0D334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490" r="6490"/>
          <a:stretch/>
        </p:blipFill>
        <p:spPr>
          <a:xfrm>
            <a:off x="228600" y="678176"/>
            <a:ext cx="1593383" cy="145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4;p14" descr="Logo&#10;&#10;Description automatically generated">
            <a:extLst>
              <a:ext uri="{FF2B5EF4-FFF2-40B4-BE49-F238E27FC236}">
                <a16:creationId xmlns:a16="http://schemas.microsoft.com/office/drawing/2014/main" id="{B8207A5F-957F-4AA2-9AFF-AE3443E779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471510"/>
            <a:ext cx="1137375" cy="993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1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4DCF7-2D57-C04A-BB7D-7C34C6E3B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879E66-B9CA-674A-B13A-BE80CC659526}"/>
              </a:ext>
            </a:extLst>
          </p:cNvPr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Background</a:t>
            </a:r>
          </a:p>
          <a:p>
            <a:endParaRPr lang="en-US" sz="1600" b="1" dirty="0">
              <a:latin typeface="Inter" panose="020B0502030000000004" pitchFamily="34" charset="0"/>
              <a:ea typeface="Inter" panose="020B0502030000000004" pitchFamily="34" charset="0"/>
              <a:cs typeface="Inter" panose="020B05020300000000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1D9804-8C09-A34D-ADED-36DD6DC61CE2}"/>
              </a:ext>
            </a:extLst>
          </p:cNvPr>
          <p:cNvCxnSpPr>
            <a:cxnSpLocks/>
          </p:cNvCxnSpPr>
          <p:nvPr/>
        </p:nvCxnSpPr>
        <p:spPr>
          <a:xfrm>
            <a:off x="304800" y="590550"/>
            <a:ext cx="8597015" cy="0"/>
          </a:xfrm>
          <a:prstGeom prst="line">
            <a:avLst/>
          </a:prstGeom>
          <a:ln>
            <a:solidFill>
              <a:srgbClr val="FAE04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1A9517-325F-4461-B8FC-AC9EFEC9DCB6}"/>
              </a:ext>
            </a:extLst>
          </p:cNvPr>
          <p:cNvSpPr txBox="1"/>
          <p:nvPr/>
        </p:nvSpPr>
        <p:spPr>
          <a:xfrm>
            <a:off x="2362200" y="742163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46086"/>
                </a:solidFill>
              </a:rPr>
              <a:t>Ayushman Buragohain</a:t>
            </a:r>
            <a:endParaRPr lang="en-US" sz="2400" b="1" i="0" u="none" strike="noStrike" cap="none" dirty="0">
              <a:solidFill>
                <a:srgbClr val="0460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C52F2-1683-4B6E-A614-8B0BA5D17D02}"/>
              </a:ext>
            </a:extLst>
          </p:cNvPr>
          <p:cNvSpPr txBox="1"/>
          <p:nvPr/>
        </p:nvSpPr>
        <p:spPr>
          <a:xfrm>
            <a:off x="2057400" y="1352550"/>
            <a:ext cx="6629400" cy="1905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Undergraduate in Computer Science Engineering.</a:t>
            </a:r>
          </a:p>
          <a:p>
            <a:pPr marL="285750" lvl="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Pursuing B.Tech from Central Institute of Technology, Kokrajhar, India.</a:t>
            </a:r>
          </a:p>
          <a:p>
            <a:pPr marL="285750" indent="-285750">
              <a:lnSpc>
                <a:spcPct val="120000"/>
              </a:lnSpc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Student Intern at IIT Guwahati</a:t>
            </a:r>
          </a:p>
          <a:p>
            <a:pPr marL="285750" indent="-285750">
              <a:lnSpc>
                <a:spcPct val="120000"/>
              </a:lnSpc>
              <a:buClr>
                <a:srgbClr val="046086"/>
              </a:buClr>
              <a:buSzPts val="1800"/>
              <a:buChar char="•"/>
            </a:pPr>
            <a:r>
              <a:rPr lang="en-US" sz="2000" dirty="0">
                <a:solidFill>
                  <a:srgbClr val="046086"/>
                </a:solidFill>
                <a:latin typeface="Malgun Gothic Semilight" panose="020B0502040204020203" pitchFamily="34" charset="-128"/>
                <a:ea typeface="Malgun Gothic Semilight" panose="020B0502040204020203" pitchFamily="34" charset="-128"/>
                <a:cs typeface="Malgun Gothic Semilight" panose="020B0502040204020203" pitchFamily="34" charset="-128"/>
              </a:rPr>
              <a:t>Completed 5 ML/DL based MOOC</a:t>
            </a:r>
          </a:p>
        </p:txBody>
      </p:sp>
      <p:pic>
        <p:nvPicPr>
          <p:cNvPr id="3" name="Google Shape;95;p15" descr="A person sitting on a rock&#10;&#10;Description automatically generated">
            <a:extLst>
              <a:ext uri="{FF2B5EF4-FFF2-40B4-BE49-F238E27FC236}">
                <a16:creationId xmlns:a16="http://schemas.microsoft.com/office/drawing/2014/main" id="{A212CD07-4BCA-4A9D-8D3D-B0FBBC1244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33" y="691494"/>
            <a:ext cx="1489667" cy="157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6;p15" descr="Icon&#10;&#10;Description automatically generated">
            <a:extLst>
              <a:ext uri="{FF2B5EF4-FFF2-40B4-BE49-F238E27FC236}">
                <a16:creationId xmlns:a16="http://schemas.microsoft.com/office/drawing/2014/main" id="{FF9C42E1-372A-4678-B32E-88AEB8F99E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12" y="2334777"/>
            <a:ext cx="981288" cy="99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7;p15" descr="Text&#10;&#10;Description automatically generated">
            <a:extLst>
              <a:ext uri="{FF2B5EF4-FFF2-40B4-BE49-F238E27FC236}">
                <a16:creationId xmlns:a16="http://schemas.microsoft.com/office/drawing/2014/main" id="{B1299153-2A7A-478D-B0DD-9F715668A0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133" y="3401580"/>
            <a:ext cx="1347600" cy="1262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B25DF-C317-1F44-A999-FA5E75AD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C92930-73F8-B348-8FEB-D0D1FCF46FBA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D84A3-7923-284D-9E0F-C04E548C86A9}"/>
              </a:ext>
            </a:extLst>
          </p:cNvPr>
          <p:cNvSpPr/>
          <p:nvPr/>
        </p:nvSpPr>
        <p:spPr>
          <a:xfrm rot="5400000" flipH="1">
            <a:off x="2319522" y="-2347730"/>
            <a:ext cx="4504958" cy="9144002"/>
          </a:xfrm>
          <a:prstGeom prst="rect">
            <a:avLst/>
          </a:prstGeom>
          <a:solidFill>
            <a:srgbClr val="3CBEEC">
              <a:alpha val="7843"/>
            </a:srgbClr>
          </a:solidFill>
          <a:ln w="12700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AE041"/>
              </a:solidFill>
              <a:latin typeface="Open Sans"/>
              <a:cs typeface="Open Sans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BB024345-224D-4C4F-A5E6-D2160D65B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799" y="1869583"/>
            <a:ext cx="3921254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charset="-128"/>
              </a:defRPr>
            </a:lvl9pPr>
          </a:lstStyle>
          <a:p>
            <a:pPr algn="ctr" eaLnBrk="1" hangingPunct="1"/>
            <a:r>
              <a:rPr lang="en-US" sz="5000" b="1" dirty="0">
                <a:latin typeface="Inter Semi" panose="020B0502030000000004" pitchFamily="34" charset="0"/>
                <a:ea typeface="Inter Semi" panose="020B0502030000000004" pitchFamily="34" charset="0"/>
                <a:cs typeface="Inter Semi" panose="020B05020300000000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8932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Kaggle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Kagg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 cmpd="sng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ggle (All Grey)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Kagg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Kaggle - Template</Template>
  <TotalTime>60241</TotalTime>
  <Words>634</Words>
  <Application>Microsoft Office PowerPoint</Application>
  <PresentationFormat>On-screen Show (16:9)</PresentationFormat>
  <Paragraphs>154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Malgun Gothic Semilight</vt:lpstr>
      <vt:lpstr>Arial</vt:lpstr>
      <vt:lpstr>Arial Narrow</vt:lpstr>
      <vt:lpstr>Calibri</vt:lpstr>
      <vt:lpstr>Calibri Light</vt:lpstr>
      <vt:lpstr>Inter</vt:lpstr>
      <vt:lpstr>Inter Semi</vt:lpstr>
      <vt:lpstr>Open Sans</vt:lpstr>
      <vt:lpstr>Verdana</vt:lpstr>
      <vt:lpstr>Kaggle</vt:lpstr>
      <vt:lpstr>Custom Design</vt:lpstr>
      <vt:lpstr>Kaggle (All Grey)</vt:lpstr>
      <vt:lpstr>Kaggle 5th Place Winning Solution SIIM-FISABIO-RSNA COVID-19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</dc:creator>
  <cp:lastModifiedBy>Shivam Gupta</cp:lastModifiedBy>
  <cp:revision>926</cp:revision>
  <dcterms:created xsi:type="dcterms:W3CDTF">2012-07-01T20:21:58Z</dcterms:created>
  <dcterms:modified xsi:type="dcterms:W3CDTF">2021-08-20T10:05:49Z</dcterms:modified>
</cp:coreProperties>
</file>